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57" r:id="rId3"/>
    <p:sldId id="258" r:id="rId4"/>
    <p:sldId id="259" r:id="rId5"/>
    <p:sldId id="269" r:id="rId6"/>
    <p:sldId id="260" r:id="rId7"/>
    <p:sldId id="261" r:id="rId8"/>
    <p:sldId id="262" r:id="rId9"/>
    <p:sldId id="263" r:id="rId10"/>
    <p:sldId id="267" r:id="rId11"/>
    <p:sldId id="270" r:id="rId12"/>
    <p:sldId id="268" r:id="rId13"/>
    <p:sldId id="264" r:id="rId14"/>
    <p:sldId id="265" r:id="rId15"/>
    <p:sldId id="266"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1" autoAdjust="0"/>
    <p:restoredTop sz="86438" autoAdjust="0"/>
  </p:normalViewPr>
  <p:slideViewPr>
    <p:cSldViewPr>
      <p:cViewPr varScale="1">
        <p:scale>
          <a:sx n="42" d="100"/>
          <a:sy n="42" d="100"/>
        </p:scale>
        <p:origin x="-312" y="-90"/>
      </p:cViewPr>
      <p:guideLst>
        <p:guide orient="horz" pos="2160"/>
        <p:guide pos="2880"/>
      </p:guideLst>
    </p:cSldViewPr>
  </p:slideViewPr>
  <p:outlineViewPr>
    <p:cViewPr>
      <p:scale>
        <a:sx n="33" d="100"/>
        <a:sy n="33" d="100"/>
      </p:scale>
      <p:origin x="0" y="185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699FFA-ABF8-4CC4-B201-6E0EC2C8F5DE}" type="datetimeFigureOut">
              <a:rPr lang="en-US" smtClean="0"/>
              <a:pPr/>
              <a:t>10/9/2018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B17EDB-8B47-4D5D-9314-AE58476DDE62}"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The</a:t>
            </a:r>
            <a:r>
              <a:rPr lang="en-US" sz="1200" baseline="0" dirty="0" smtClean="0">
                <a:latin typeface="Times New Roman" pitchFamily="18" charset="0"/>
                <a:cs typeface="Times New Roman" pitchFamily="18" charset="0"/>
              </a:rPr>
              <a:t> multicultural workforce has on the performance of the organization. In order to be successful there is need for some challenges to be taken care of. The research majored to cater for the following areas to analyze  the concept of analyzing the research tend to cater for areas of intercultural </a:t>
            </a:r>
            <a:r>
              <a:rPr lang="en-US" sz="1200" kern="1200" dirty="0" smtClean="0">
                <a:solidFill>
                  <a:schemeClr val="tx1"/>
                </a:solidFill>
                <a:latin typeface="Times New Roman" pitchFamily="18" charset="0"/>
                <a:ea typeface="+mn-ea"/>
                <a:cs typeface="Times New Roman" pitchFamily="18" charset="0"/>
              </a:rPr>
              <a:t>competence, job satisfaction and organizational citizenship behavior.</a:t>
            </a: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sources are based to the primary and secondary research. The researchers have also determined the fact of impact observed in Etisalat.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internet services are offered through modems,</a:t>
            </a:r>
            <a:r>
              <a:rPr lang="en-US" baseline="0" dirty="0" smtClean="0">
                <a:latin typeface="Times New Roman" pitchFamily="18" charset="0"/>
                <a:cs typeface="Times New Roman" pitchFamily="18" charset="0"/>
              </a:rPr>
              <a:t> broadband services, internet service controls for some particular companies and video calling services in Egypt. It is also associated with development and provision of mobile handsets and tablets with phone accessories.  It later spread to other parts such as S.A.E  and later on it functioned as a branch to the Emirates telecommunication corporation. The company offers services to more than a hundred and forty million subscribers.</a:t>
            </a:r>
          </a:p>
        </p:txBody>
      </p:sp>
      <p:sp>
        <p:nvSpPr>
          <p:cNvPr id="4" name="Slide Number Placeholder 3"/>
          <p:cNvSpPr>
            <a:spLocks noGrp="1"/>
          </p:cNvSpPr>
          <p:nvPr>
            <p:ph type="sldNum" sz="quarter" idx="10"/>
          </p:nvPr>
        </p:nvSpPr>
        <p:spPr/>
        <p:txBody>
          <a:bodyPr/>
          <a:lstStyle/>
          <a:p>
            <a:fld id="{6EB17EDB-8B47-4D5D-9314-AE58476DDE62}"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a:t>
            </a:r>
            <a:r>
              <a:rPr lang="en-US" baseline="0" dirty="0" smtClean="0">
                <a:latin typeface="Times New Roman" pitchFamily="18" charset="0"/>
                <a:cs typeface="Times New Roman" pitchFamily="18" charset="0"/>
              </a:rPr>
              <a:t> is well demonstrated by the professionalism in specific fields. Competency is usually described when an individual instill a sense of responsibility.</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Effects</a:t>
            </a:r>
            <a:r>
              <a:rPr lang="en-US" baseline="0" dirty="0" smtClean="0">
                <a:latin typeface="Times New Roman" pitchFamily="18" charset="0"/>
                <a:cs typeface="Times New Roman" pitchFamily="18" charset="0"/>
              </a:rPr>
              <a:t> on influence is a cluster which entails the effects and energy to establish a customer base and the services accrued to them the  managerial cluster comprises of other employee developments.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Relationship</a:t>
            </a:r>
            <a:r>
              <a:rPr lang="en-US" baseline="0" dirty="0" smtClean="0">
                <a:latin typeface="Times New Roman" pitchFamily="18" charset="0"/>
                <a:cs typeface="Times New Roman" pitchFamily="18" charset="0"/>
              </a:rPr>
              <a:t> expectations may involve tension which can be reduced thus the reduction of productivity. Exploiting an individual is a free and natural instigated behavior with which no organization can develop. Contentiousness is also a behavior acquired by adding on the company’s output.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satisfaction is related</a:t>
            </a:r>
            <a:r>
              <a:rPr lang="en-US" baseline="0" dirty="0" smtClean="0">
                <a:latin typeface="Times New Roman" pitchFamily="18" charset="0"/>
                <a:cs typeface="Times New Roman" pitchFamily="18" charset="0"/>
              </a:rPr>
              <a:t> to the nature of how an employee goes through their jobs. The satisfaction in lines of services is a predictor of eventual performance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B17EDB-8B47-4D5D-9314-AE58476DDE62}" type="slidenum">
              <a:rPr lang="en-US" smtClean="0"/>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papers main objective was to offer evaluation of the  extent in which the effects of organizational</a:t>
            </a:r>
            <a:r>
              <a:rPr lang="en-US" baseline="0" dirty="0" smtClean="0"/>
              <a:t> culture can have to the  citizens.</a:t>
            </a:r>
            <a:endParaRPr lang="en-US" dirty="0"/>
          </a:p>
        </p:txBody>
      </p:sp>
      <p:sp>
        <p:nvSpPr>
          <p:cNvPr id="4" name="Slide Number Placeholder 3"/>
          <p:cNvSpPr>
            <a:spLocks noGrp="1"/>
          </p:cNvSpPr>
          <p:nvPr>
            <p:ph type="sldNum" sz="quarter" idx="10"/>
          </p:nvPr>
        </p:nvSpPr>
        <p:spPr/>
        <p:txBody>
          <a:bodyPr/>
          <a:lstStyle/>
          <a:p>
            <a:fld id="{6EB17EDB-8B47-4D5D-9314-AE58476DDE62}" type="slidenum">
              <a:rPr lang="en-US" smtClean="0"/>
              <a:pPr/>
              <a:t>17</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generalization led to the functioning</a:t>
            </a:r>
            <a:r>
              <a:rPr lang="en-US" baseline="0" dirty="0" smtClean="0"/>
              <a:t> of the team.  With the findings the employees do not possess team commitment. </a:t>
            </a:r>
          </a:p>
        </p:txBody>
      </p:sp>
      <p:sp>
        <p:nvSpPr>
          <p:cNvPr id="4" name="Slide Number Placeholder 3"/>
          <p:cNvSpPr>
            <a:spLocks noGrp="1"/>
          </p:cNvSpPr>
          <p:nvPr>
            <p:ph type="sldNum" sz="quarter" idx="10"/>
          </p:nvPr>
        </p:nvSpPr>
        <p:spPr/>
        <p:txBody>
          <a:bodyPr/>
          <a:lstStyle/>
          <a:p>
            <a:fld id="{6EB17EDB-8B47-4D5D-9314-AE58476DDE62}" type="slidenum">
              <a:rPr lang="en-US" smtClean="0"/>
              <a:pPr/>
              <a:t>18</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rPr>
              <a:t>Other institutions</a:t>
            </a:r>
            <a:r>
              <a:rPr lang="en-US" baseline="0" dirty="0" smtClean="0">
                <a:latin typeface="Times New Roman" pitchFamily="18" charset="0"/>
              </a:rPr>
              <a:t> did not under go any change. The limitation made it difficult to generalize the companies information.</a:t>
            </a:r>
            <a:endParaRPr lang="en-US" dirty="0">
              <a:latin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19</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These</a:t>
            </a:r>
            <a:r>
              <a:rPr lang="en-US" baseline="0" dirty="0" smtClean="0">
                <a:latin typeface="Times New Roman" pitchFamily="18" charset="0"/>
                <a:cs typeface="Times New Roman" pitchFamily="18" charset="0"/>
              </a:rPr>
              <a:t> studies have the capability to change the results of the initial study  for more data to be established on point with the study field.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EB17EDB-8B47-4D5D-9314-AE58476DDE62}" type="slidenum">
              <a:rPr lang="en-US" smtClean="0"/>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9E1719A-0BDE-4465-8DFA-657AC431EF86}" type="datetimeFigureOut">
              <a:rPr lang="en-US" smtClean="0"/>
              <a:pPr/>
              <a:t>10/9/2018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0A1AAF4-8554-42D1-AFFC-E9D2E4B57AD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0A1AAF4-8554-42D1-AFFC-E9D2E4B57AD5}"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0A1AAF4-8554-42D1-AFFC-E9D2E4B57AD5}"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0A1AAF4-8554-42D1-AFFC-E9D2E4B57AD5}"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E0A1AAF4-8554-42D1-AFFC-E9D2E4B57AD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E0A1AAF4-8554-42D1-AFFC-E9D2E4B57AD5}"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E0A1AAF4-8554-42D1-AFFC-E9D2E4B57AD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9E1719A-0BDE-4465-8DFA-657AC431EF86}" type="datetimeFigureOut">
              <a:rPr lang="en-US" smtClean="0"/>
              <a:pPr/>
              <a:t>10/9/2018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E0A1AAF4-8554-42D1-AFFC-E9D2E4B57AD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9E1719A-0BDE-4465-8DFA-657AC431EF86}" type="datetimeFigureOut">
              <a:rPr lang="en-US" smtClean="0"/>
              <a:pPr/>
              <a:t>10/9/2018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0A1AAF4-8554-42D1-AFFC-E9D2E4B57AD5}"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0A1AAF4-8554-42D1-AFFC-E9D2E4B57AD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9E1719A-0BDE-4465-8DFA-657AC431EF86}" type="datetimeFigureOut">
              <a:rPr lang="en-US" smtClean="0"/>
              <a:pPr/>
              <a:t>10/9/2018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0A1AAF4-8554-42D1-AFFC-E9D2E4B57AD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E1719A-0BDE-4465-8DFA-657AC431EF86}" type="datetimeFigureOut">
              <a:rPr lang="en-US" smtClean="0"/>
              <a:pPr/>
              <a:t>10/9/2018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0A1AAF4-8554-42D1-AFFC-E9D2E4B57AD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8458200" cy="2060575"/>
          </a:xfrm>
        </p:spPr>
        <p:txBody>
          <a:bodyPr>
            <a:normAutofit/>
          </a:bodyPr>
          <a:lstStyle/>
          <a:p>
            <a:r>
              <a:rPr lang="en-US" b="0" dirty="0" smtClean="0">
                <a:latin typeface="Times New Roman" pitchFamily="18" charset="0"/>
                <a:cs typeface="Times New Roman" pitchFamily="18" charset="0"/>
              </a:rPr>
              <a:t>Inter-Cultural competence</a:t>
            </a:r>
            <a:endParaRPr lang="en-US" b="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20000"/>
              </a:lnSpc>
            </a:pPr>
            <a:r>
              <a:rPr lang="en-US" sz="2000" dirty="0" smtClean="0">
                <a:latin typeface="Times New Roman" pitchFamily="18" charset="0"/>
                <a:cs typeface="Times New Roman" pitchFamily="18" charset="0"/>
              </a:rPr>
              <a:t>The concept of the multicultural team is impacting  the dynamics of the work environment as a result of advancement in globalization.</a:t>
            </a:r>
          </a:p>
          <a:p>
            <a:pPr>
              <a:lnSpc>
                <a:spcPct val="220000"/>
              </a:lnSpc>
            </a:pPr>
            <a:r>
              <a:rPr lang="en-US" sz="2000" dirty="0" smtClean="0">
                <a:latin typeface="Times New Roman" pitchFamily="18" charset="0"/>
                <a:cs typeface="Times New Roman" pitchFamily="18" charset="0"/>
              </a:rPr>
              <a:t>The main objective for the studies is to bring out issues  which correspond with the multicultural work force.</a:t>
            </a:r>
          </a:p>
          <a:p>
            <a:pPr>
              <a:lnSpc>
                <a:spcPct val="220000"/>
              </a:lnSpc>
            </a:pPr>
            <a:r>
              <a:rPr lang="en-US" sz="2000" dirty="0" smtClean="0">
                <a:latin typeface="Times New Roman" pitchFamily="18" charset="0"/>
                <a:cs typeface="Times New Roman" pitchFamily="18" charset="0"/>
              </a:rPr>
              <a:t>The research tend to cater for areas of intercultural competence, job satisfaction and organizational citizenship behavior</a:t>
            </a:r>
          </a:p>
          <a:p>
            <a:pPr>
              <a:lnSpc>
                <a:spcPct val="220000"/>
              </a:lnSpc>
            </a:pPr>
            <a:endParaRPr lang="en-US" sz="2000" dirty="0" smtClean="0">
              <a:latin typeface="Times New Roman" pitchFamily="18" charset="0"/>
              <a:cs typeface="Times New Roman" pitchFamily="18" charset="0"/>
            </a:endParaRPr>
          </a:p>
          <a:p>
            <a:pPr>
              <a:lnSpc>
                <a:spcPct val="220000"/>
              </a:lnSpc>
            </a:pP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Abstract</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Data collected from different sources produce positive results which are related to the three variables.</a:t>
            </a:r>
          </a:p>
          <a:p>
            <a:pPr>
              <a:lnSpc>
                <a:spcPct val="200000"/>
              </a:lnSpc>
            </a:pPr>
            <a:r>
              <a:rPr lang="en-US" dirty="0" smtClean="0">
                <a:latin typeface="Times New Roman" pitchFamily="18" charset="0"/>
                <a:cs typeface="Times New Roman" pitchFamily="18" charset="0"/>
              </a:rPr>
              <a:t>Data analyzing tools of the Ms Excel have declared the hypothesis positive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nSpc>
                <a:spcPct val="200000"/>
              </a:lnSpc>
            </a:pPr>
            <a:r>
              <a:rPr lang="en-US" dirty="0" smtClean="0">
                <a:latin typeface="Times New Roman" pitchFamily="18" charset="0"/>
                <a:cs typeface="Times New Roman" pitchFamily="18" charset="0"/>
              </a:rPr>
              <a:t>Etisalat Misr  is a telecommunication company situated in Egypt,</a:t>
            </a:r>
          </a:p>
          <a:p>
            <a:pPr>
              <a:lnSpc>
                <a:spcPct val="200000"/>
              </a:lnSpc>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company’s objective is to offer internet services.</a:t>
            </a:r>
          </a:p>
          <a:p>
            <a:pPr>
              <a:lnSpc>
                <a:spcPct val="200000"/>
              </a:lnSpc>
            </a:pPr>
            <a:r>
              <a:rPr lang="en-US" dirty="0" smtClean="0">
                <a:latin typeface="Times New Roman" pitchFamily="18" charset="0"/>
                <a:cs typeface="Times New Roman" pitchFamily="18" charset="0"/>
              </a:rPr>
              <a:t>It came to be in 2007 with its headquarters at Cairo, Egypt.</a:t>
            </a:r>
          </a:p>
          <a:p>
            <a:pPr>
              <a:lnSpc>
                <a:spcPct val="200000"/>
              </a:lnSpc>
            </a:pPr>
            <a:r>
              <a:rPr lang="en-US" dirty="0" smtClean="0">
                <a:latin typeface="Times New Roman" pitchFamily="18" charset="0"/>
                <a:cs typeface="Times New Roman" pitchFamily="18" charset="0"/>
              </a:rPr>
              <a:t>Its main headquarter is situated in Abu Dhabi.</a:t>
            </a:r>
          </a:p>
          <a:p>
            <a:pPr>
              <a:lnSpc>
                <a:spcPct val="200000"/>
              </a:lnSpc>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nSpc>
                <a:spcPct val="220000"/>
              </a:lnSpc>
            </a:pPr>
            <a:r>
              <a:rPr lang="en-US" sz="1600" dirty="0" smtClean="0">
                <a:latin typeface="Times New Roman" pitchFamily="18" charset="0"/>
                <a:cs typeface="Times New Roman" pitchFamily="18" charset="0"/>
              </a:rPr>
              <a:t>The organization might have been managed  with the objective of helping the community</a:t>
            </a:r>
          </a:p>
          <a:p>
            <a:pPr>
              <a:lnSpc>
                <a:spcPct val="220000"/>
              </a:lnSpc>
            </a:pPr>
            <a:r>
              <a:rPr lang="en-US" sz="1600" dirty="0" smtClean="0">
                <a:latin typeface="Times New Roman" pitchFamily="18" charset="0"/>
                <a:cs typeface="Times New Roman" pitchFamily="18" charset="0"/>
              </a:rPr>
              <a:t>The  behavior of the employee that is positively refined towards development has to be instilled for maximum organizations achievement</a:t>
            </a:r>
          </a:p>
          <a:p>
            <a:pPr>
              <a:lnSpc>
                <a:spcPct val="220000"/>
              </a:lnSpc>
            </a:pPr>
            <a:r>
              <a:rPr lang="en-US" sz="1600" dirty="0" smtClean="0">
                <a:latin typeface="Times New Roman" pitchFamily="18" charset="0"/>
                <a:cs typeface="Times New Roman" pitchFamily="18" charset="0"/>
              </a:rPr>
              <a:t>If the member s do not comply to the role of good citizenship in a an organization and take loyalty as a virtue</a:t>
            </a:r>
          </a:p>
          <a:p>
            <a:pPr>
              <a:lnSpc>
                <a:spcPct val="220000"/>
              </a:lnSpc>
            </a:pPr>
            <a:r>
              <a:rPr lang="en-US" sz="1600" dirty="0" smtClean="0">
                <a:latin typeface="Times New Roman" pitchFamily="18" charset="0"/>
                <a:cs typeface="Times New Roman" pitchFamily="18" charset="0"/>
              </a:rPr>
              <a:t>Organizations emphasize the efficiency of performance implementations of the management systems.</a:t>
            </a:r>
          </a:p>
          <a:p>
            <a:pPr>
              <a:lnSpc>
                <a:spcPct val="220000"/>
              </a:lnSpc>
            </a:pPr>
            <a:r>
              <a:rPr lang="en-US" sz="1600" dirty="0" smtClean="0">
                <a:latin typeface="Times New Roman" pitchFamily="18" charset="0"/>
                <a:cs typeface="Times New Roman" pitchFamily="18" charset="0"/>
              </a:rPr>
              <a:t>  Any form of accumulation is prospected to improve individual decisions</a:t>
            </a: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nSpc>
                <a:spcPct val="210000"/>
              </a:lnSpc>
            </a:pPr>
            <a:r>
              <a:rPr lang="en-US" sz="2000" dirty="0" smtClean="0">
                <a:latin typeface="Times New Roman" pitchFamily="18" charset="0"/>
                <a:cs typeface="Times New Roman" pitchFamily="18" charset="0"/>
              </a:rPr>
              <a:t>The capability of undertaking a role on the knowledge achieved  by experience and skill aided by nature of the work to be done is known as competence.</a:t>
            </a:r>
          </a:p>
          <a:p>
            <a:pPr>
              <a:lnSpc>
                <a:spcPct val="210000"/>
              </a:lnSpc>
            </a:pPr>
            <a:r>
              <a:rPr lang="en-US" sz="2000" dirty="0" smtClean="0">
                <a:latin typeface="Times New Roman" pitchFamily="18" charset="0"/>
                <a:cs typeface="Times New Roman" pitchFamily="18" charset="0"/>
              </a:rPr>
              <a:t>Intercultural competency depends on the skills applied by people from different origins.</a:t>
            </a:r>
          </a:p>
          <a:p>
            <a:pPr>
              <a:lnSpc>
                <a:spcPct val="210000"/>
              </a:lnSpc>
            </a:pPr>
            <a:r>
              <a:rPr lang="en-US" sz="2000" dirty="0" smtClean="0">
                <a:latin typeface="Times New Roman" pitchFamily="18" charset="0"/>
                <a:cs typeface="Times New Roman" pitchFamily="18" charset="0"/>
              </a:rPr>
              <a:t>The intercultural competencies brought out the expertise and skill in demand by a firm to make steps towards sufficient access from higher outputs</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Literature Review</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Focus towards achievement and effectiveness</a:t>
            </a:r>
          </a:p>
          <a:p>
            <a:pPr>
              <a:lnSpc>
                <a:spcPct val="200000"/>
              </a:lnSpc>
            </a:pPr>
            <a:r>
              <a:rPr lang="en-US" dirty="0" smtClean="0">
                <a:latin typeface="Times New Roman" pitchFamily="18" charset="0"/>
                <a:cs typeface="Times New Roman" pitchFamily="18" charset="0"/>
              </a:rPr>
              <a:t>Substantial orders alertness</a:t>
            </a:r>
          </a:p>
          <a:p>
            <a:pPr>
              <a:lnSpc>
                <a:spcPct val="200000"/>
              </a:lnSpc>
            </a:pPr>
            <a:r>
              <a:rPr lang="en-US" dirty="0" smtClean="0">
                <a:latin typeface="Times New Roman" pitchFamily="18" charset="0"/>
                <a:cs typeface="Times New Roman" pitchFamily="18" charset="0"/>
              </a:rPr>
              <a:t>Consistent search of quality information</a:t>
            </a:r>
          </a:p>
          <a:p>
            <a:pPr>
              <a:lnSpc>
                <a:spcPct val="200000"/>
              </a:lnSpc>
            </a:pPr>
            <a:r>
              <a:rPr lang="en-US" dirty="0" smtClean="0">
                <a:latin typeface="Times New Roman" pitchFamily="18" charset="0"/>
                <a:cs typeface="Times New Roman" pitchFamily="18" charset="0"/>
              </a:rPr>
              <a:t>Service of helping the human</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Competence Six Clusters</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0"/>
            <a:ext cx="7772400" cy="4572000"/>
          </a:xfrm>
        </p:spPr>
        <p:txBody>
          <a:bodyPr>
            <a:normAutofit fontScale="77500" lnSpcReduction="20000"/>
          </a:bodyPr>
          <a:lstStyle/>
          <a:p>
            <a:pPr>
              <a:lnSpc>
                <a:spcPct val="200000"/>
              </a:lnSpc>
            </a:pPr>
            <a:r>
              <a:rPr lang="en-US" dirty="0" smtClean="0">
                <a:latin typeface="Times New Roman" pitchFamily="18" charset="0"/>
                <a:cs typeface="Times New Roman" pitchFamily="18" charset="0"/>
              </a:rPr>
              <a:t>The behavior is  has positively affected the organization with experienced co-operation</a:t>
            </a:r>
          </a:p>
          <a:p>
            <a:pPr>
              <a:lnSpc>
                <a:spcPct val="200000"/>
              </a:lnSpc>
            </a:pPr>
            <a:r>
              <a:rPr lang="en-US" dirty="0" smtClean="0">
                <a:latin typeface="Times New Roman" pitchFamily="18" charset="0"/>
                <a:cs typeface="Times New Roman" pitchFamily="18" charset="0"/>
              </a:rPr>
              <a:t>The behavior is influenced directly by the formation of good relationship</a:t>
            </a:r>
          </a:p>
          <a:p>
            <a:pPr>
              <a:lnSpc>
                <a:spcPct val="200000"/>
              </a:lnSpc>
            </a:pPr>
            <a:r>
              <a:rPr lang="en-US" dirty="0" smtClean="0">
                <a:latin typeface="Times New Roman" pitchFamily="18" charset="0"/>
                <a:cs typeface="Times New Roman" pitchFamily="18" charset="0"/>
              </a:rPr>
              <a:t>The behavior is exploited by the individual which is an exception  and not affiliated for rewarding but for individual responsibility</a:t>
            </a:r>
          </a:p>
          <a:p>
            <a:pPr>
              <a:lnSpc>
                <a:spcPct val="200000"/>
              </a:lnSpc>
            </a:pP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838200" y="0"/>
            <a:ext cx="7772400" cy="914400"/>
          </a:xfrm>
        </p:spPr>
        <p:txBody>
          <a:bodyPr>
            <a:normAutofit fontScale="90000"/>
          </a:bodyPr>
          <a:lstStyle/>
          <a:p>
            <a:pPr>
              <a:lnSpc>
                <a:spcPct val="200000"/>
              </a:lnSpc>
            </a:pPr>
            <a:r>
              <a:rPr lang="en-US" dirty="0" smtClean="0">
                <a:latin typeface="Times New Roman" pitchFamily="18" charset="0"/>
                <a:cs typeface="Times New Roman" pitchFamily="18" charset="0"/>
              </a:rPr>
              <a:t>Intercultural Competence and Organizational Citizenship Behavior</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lnSpc>
                <a:spcPct val="200000"/>
              </a:lnSpc>
            </a:pPr>
            <a:r>
              <a:rPr lang="en-US" dirty="0" smtClean="0">
                <a:latin typeface="Times New Roman" pitchFamily="18" charset="0"/>
                <a:cs typeface="Times New Roman" pitchFamily="18" charset="0"/>
              </a:rPr>
              <a:t>This is the main asset that influences the organization performance and also its success</a:t>
            </a:r>
          </a:p>
          <a:p>
            <a:pPr>
              <a:lnSpc>
                <a:spcPct val="200000"/>
              </a:lnSpc>
            </a:pPr>
            <a:r>
              <a:rPr lang="en-US" dirty="0" smtClean="0">
                <a:latin typeface="Times New Roman" pitchFamily="18" charset="0"/>
                <a:cs typeface="Times New Roman" pitchFamily="18" charset="0"/>
              </a:rPr>
              <a:t>It has helped in making sure that there is a smooth flow and transition of data between the employees</a:t>
            </a:r>
          </a:p>
          <a:p>
            <a:pPr>
              <a:lnSpc>
                <a:spcPct val="200000"/>
              </a:lnSpc>
            </a:pPr>
            <a:r>
              <a:rPr lang="en-US" dirty="0" smtClean="0">
                <a:latin typeface="Times New Roman" pitchFamily="18" charset="0"/>
                <a:cs typeface="Times New Roman" pitchFamily="18" charset="0"/>
              </a:rPr>
              <a:t>It is linked with personal attributes held about a job by the employees basically involved with the differences about the job</a:t>
            </a:r>
          </a:p>
          <a:p>
            <a:pPr>
              <a:lnSpc>
                <a:spcPct val="200000"/>
              </a:lnSpc>
              <a:buNone/>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Job Satisfaction</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nSpc>
                <a:spcPct val="200000"/>
              </a:lnSpc>
            </a:pPr>
            <a:r>
              <a:rPr lang="en-US" dirty="0" smtClean="0">
                <a:latin typeface="Times New Roman" pitchFamily="18" charset="0"/>
                <a:cs typeface="Times New Roman" pitchFamily="18" charset="0"/>
              </a:rPr>
              <a:t>The data collected using the questionnaire method was assembled and tabulated  in tables</a:t>
            </a:r>
          </a:p>
          <a:p>
            <a:pPr>
              <a:lnSpc>
                <a:spcPct val="200000"/>
              </a:lnSpc>
            </a:pP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The questionnaire was mostly used due to the indifferences model of cultures in organization and citizen behavior</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Methodology</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05000"/>
            <a:ext cx="7772400" cy="4572000"/>
          </a:xfrm>
        </p:spPr>
        <p:txBody>
          <a:bodyPr>
            <a:normAutofit/>
          </a:bodyPr>
          <a:lstStyle/>
          <a:p>
            <a:pPr indent="0">
              <a:lnSpc>
                <a:spcPct val="210000"/>
              </a:lnSpc>
            </a:pPr>
            <a:r>
              <a:rPr lang="en-US" dirty="0" smtClean="0">
                <a:latin typeface="Times New Roman" pitchFamily="18" charset="0"/>
                <a:cs typeface="Times New Roman" pitchFamily="18" charset="0"/>
              </a:rPr>
              <a:t> The linkert scale developed the  instrument used in the survey.</a:t>
            </a:r>
          </a:p>
          <a:p>
            <a:pPr indent="0">
              <a:lnSpc>
                <a:spcPct val="210000"/>
              </a:lnSpc>
            </a:pPr>
            <a:r>
              <a:rPr lang="en-US" dirty="0" smtClean="0">
                <a:latin typeface="Times New Roman" pitchFamily="18" charset="0"/>
                <a:cs typeface="Times New Roman" pitchFamily="18" charset="0"/>
              </a:rPr>
              <a:t>The study objectives was to establish employees’ inter-cultural competence influences job satisfaction</a:t>
            </a: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nSpc>
                <a:spcPct val="220000"/>
              </a:lnSpc>
            </a:pPr>
            <a:r>
              <a:rPr lang="en-US" dirty="0" smtClean="0">
                <a:latin typeface="Times New Roman" pitchFamily="18" charset="0"/>
                <a:cs typeface="Times New Roman" pitchFamily="18" charset="0"/>
              </a:rPr>
              <a:t>The study hypothesis also had a number factors to be considered during the case study</a:t>
            </a:r>
          </a:p>
          <a:p>
            <a:pPr>
              <a:lnSpc>
                <a:spcPct val="220000"/>
              </a:lnSpc>
            </a:pPr>
            <a:r>
              <a:rPr lang="en-US" dirty="0" smtClean="0">
                <a:latin typeface="Times New Roman" pitchFamily="18" charset="0"/>
                <a:cs typeface="Times New Roman" pitchFamily="18" charset="0"/>
              </a:rPr>
              <a:t>The study deign involved development of a study program for the whole period</a:t>
            </a:r>
          </a:p>
          <a:p>
            <a:pPr>
              <a:lnSpc>
                <a:spcPct val="220000"/>
              </a:lnSpc>
            </a:pPr>
            <a:r>
              <a:rPr lang="en-US" dirty="0" smtClean="0">
                <a:latin typeface="Times New Roman" pitchFamily="18" charset="0"/>
                <a:cs typeface="Times New Roman" pitchFamily="18" charset="0"/>
              </a:rPr>
              <a:t>The data was analyzed using the statistical Package for social sciences</a:t>
            </a:r>
          </a:p>
          <a:p>
            <a:pPr>
              <a:lnSpc>
                <a:spcPct val="220000"/>
              </a:lnSpc>
            </a:pPr>
            <a:r>
              <a:rPr lang="en-US" dirty="0" smtClean="0">
                <a:latin typeface="Times New Roman" pitchFamily="18" charset="0"/>
                <a:cs typeface="Times New Roman" pitchFamily="18" charset="0"/>
              </a:rPr>
              <a:t>The data was to be presented in graphical forms</a:t>
            </a:r>
          </a:p>
          <a:p>
            <a:pPr>
              <a:lnSpc>
                <a:spcPct val="220000"/>
              </a:lnSpc>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The first table majored in the impact of expatriate employees</a:t>
            </a:r>
          </a:p>
          <a:p>
            <a:pPr>
              <a:lnSpc>
                <a:spcPct val="200000"/>
              </a:lnSpc>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graphicFrame>
        <p:nvGraphicFramePr>
          <p:cNvPr id="6" name="Table 5"/>
          <p:cNvGraphicFramePr>
            <a:graphicFrameLocks noGrp="1"/>
          </p:cNvGraphicFramePr>
          <p:nvPr/>
        </p:nvGraphicFramePr>
        <p:xfrm>
          <a:off x="609600" y="4419600"/>
          <a:ext cx="8534400" cy="2133600"/>
        </p:xfrm>
        <a:graphic>
          <a:graphicData uri="http://schemas.openxmlformats.org/drawingml/2006/table">
            <a:tbl>
              <a:tblPr firstRow="1" bandRow="1">
                <a:tableStyleId>{073A0DAA-6AF3-43AB-8588-CEC1D06C72B9}</a:tableStyleId>
              </a:tblPr>
              <a:tblGrid>
                <a:gridCol w="2636520"/>
                <a:gridCol w="944880"/>
                <a:gridCol w="1219200"/>
                <a:gridCol w="889000"/>
                <a:gridCol w="863600"/>
                <a:gridCol w="1981200"/>
              </a:tblGrid>
              <a:tr h="1066800">
                <a:tc>
                  <a:txBody>
                    <a:bodyPr/>
                    <a:lstStyle/>
                    <a:p>
                      <a:r>
                        <a:rPr lang="en-US" dirty="0" smtClean="0">
                          <a:latin typeface="Times New Roman" pitchFamily="18" charset="0"/>
                          <a:cs typeface="Times New Roman" pitchFamily="18" charset="0"/>
                        </a:rPr>
                        <a:t>Model</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R SQUARE</a:t>
                      </a:r>
                      <a:endParaRPr lang="en-US" dirty="0">
                        <a:latin typeface="Times New Roman" pitchFamily="18" charset="0"/>
                        <a:cs typeface="Times New Roman" pitchFamily="18" charset="0"/>
                      </a:endParaRPr>
                    </a:p>
                  </a:txBody>
                  <a:tcPr/>
                </a:tc>
                <a:tc>
                  <a:txBody>
                    <a:bodyPr/>
                    <a:lstStyle/>
                    <a:p>
                      <a:r>
                        <a:rPr kumimoji="0" lang="en-US" sz="1800" b="1" kern="1200" dirty="0" smtClean="0">
                          <a:solidFill>
                            <a:schemeClr val="lt1"/>
                          </a:solidFill>
                          <a:latin typeface="Times New Roman" pitchFamily="18" charset="0"/>
                          <a:ea typeface="+mn-ea"/>
                          <a:cs typeface="Times New Roman" pitchFamily="18" charset="0"/>
                        </a:rPr>
                        <a:t>β</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F</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Significance</a:t>
                      </a:r>
                      <a:endParaRPr lang="en-US" dirty="0">
                        <a:latin typeface="Times New Roman" pitchFamily="18" charset="0"/>
                        <a:cs typeface="Times New Roman" pitchFamily="18" charset="0"/>
                      </a:endParaRPr>
                    </a:p>
                  </a:txBody>
                  <a:tcPr/>
                </a:tc>
              </a:tr>
              <a:tr h="1066800">
                <a:tc>
                  <a:txBody>
                    <a:bodyPr/>
                    <a:lstStyle/>
                    <a:p>
                      <a:r>
                        <a:rPr lang="en-US" dirty="0" smtClean="0">
                          <a:latin typeface="Times New Roman" pitchFamily="18" charset="0"/>
                          <a:cs typeface="Times New Roman" pitchFamily="18" charset="0"/>
                        </a:rPr>
                        <a:t>Inter</a:t>
                      </a:r>
                      <a:r>
                        <a:rPr lang="en-US" baseline="0" dirty="0" smtClean="0">
                          <a:latin typeface="Times New Roman" pitchFamily="18" charset="0"/>
                          <a:cs typeface="Times New Roman" pitchFamily="18" charset="0"/>
                        </a:rPr>
                        <a:t> cultural competence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0.665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0.443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O.665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38.895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P&lt;0.000</a:t>
                      </a:r>
                      <a:endParaRPr lang="en-US" dirty="0">
                        <a:latin typeface="Times New Roman" pitchFamily="18" charset="0"/>
                        <a:cs typeface="Times New Roman" pitchFamily="18" charset="0"/>
                      </a:endParaRPr>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The second table is all about the impact brought about by the expatriate</a:t>
            </a:r>
          </a:p>
          <a:p>
            <a:pPr>
              <a:lnSpc>
                <a:spcPct val="200000"/>
              </a:lnSpc>
            </a:pPr>
            <a:endParaRPr lang="en-US" dirty="0" smtClean="0">
              <a:latin typeface="Times New Roman" pitchFamily="18" charset="0"/>
              <a:cs typeface="Times New Roman" pitchFamily="18" charset="0"/>
            </a:endParaRPr>
          </a:p>
          <a:p>
            <a:pPr>
              <a:lnSpc>
                <a:spcPct val="200000"/>
              </a:lnSpc>
              <a:buNone/>
            </a:pP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914400" y="3200400"/>
          <a:ext cx="7924800" cy="2286000"/>
        </p:xfrm>
        <a:graphic>
          <a:graphicData uri="http://schemas.openxmlformats.org/drawingml/2006/table">
            <a:tbl>
              <a:tblPr firstRow="1" bandRow="1">
                <a:tableStyleId>{073A0DAA-6AF3-43AB-8588-CEC1D06C72B9}</a:tableStyleId>
              </a:tblPr>
              <a:tblGrid>
                <a:gridCol w="1905000"/>
                <a:gridCol w="914400"/>
                <a:gridCol w="1143000"/>
                <a:gridCol w="1320800"/>
                <a:gridCol w="1320800"/>
                <a:gridCol w="1320800"/>
              </a:tblGrid>
              <a:tr h="1143000">
                <a:tc>
                  <a:txBody>
                    <a:bodyPr/>
                    <a:lstStyle/>
                    <a:p>
                      <a:r>
                        <a:rPr lang="en-US" dirty="0" smtClean="0"/>
                        <a:t>Model</a:t>
                      </a:r>
                    </a:p>
                    <a:p>
                      <a:endParaRPr lang="en-US" dirty="0"/>
                    </a:p>
                  </a:txBody>
                  <a:tcPr/>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R</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R Square</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Β</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F</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Significance</a:t>
                      </a:r>
                      <a:endParaRPr lang="en-US" sz="1100" dirty="0">
                        <a:latin typeface="Calibri"/>
                        <a:ea typeface="Calibri"/>
                        <a:cs typeface="Times New Roman"/>
                      </a:endParaRPr>
                    </a:p>
                  </a:txBody>
                  <a:tcPr marL="68580" marR="68580" marT="0" marB="0" anchor="b"/>
                </a:tc>
              </a:tr>
              <a:tr h="1143000">
                <a:tc>
                  <a:txBody>
                    <a:bodyPr/>
                    <a:lstStyle/>
                    <a:p>
                      <a:r>
                        <a:rPr lang="en-US" dirty="0" smtClean="0"/>
                        <a:t>Inter cultural</a:t>
                      </a:r>
                      <a:r>
                        <a:rPr lang="en-US" baseline="0" dirty="0" smtClean="0"/>
                        <a:t> competence</a:t>
                      </a:r>
                      <a:endParaRPr lang="en-US" dirty="0"/>
                    </a:p>
                  </a:txBody>
                  <a:tcPr/>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0.619</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0.383</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0.619</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30.358</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p&lt;0.000</a:t>
                      </a:r>
                      <a:endParaRPr lang="en-US" sz="1100" dirty="0">
                        <a:latin typeface="Calibri"/>
                        <a:ea typeface="Calibri"/>
                        <a:cs typeface="Times New Roman"/>
                      </a:endParaRPr>
                    </a:p>
                  </a:txBody>
                  <a:tcPr marL="68580" marR="68580" marT="0" marB="0" anchor="b"/>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The third table touched on the impact of expatriate employees job satisfaction</a:t>
            </a:r>
          </a:p>
          <a:p>
            <a:pPr>
              <a:lnSpc>
                <a:spcPct val="200000"/>
              </a:lnSpc>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endParaRPr lang="en-US"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457200" y="3505200"/>
          <a:ext cx="8382000" cy="2209800"/>
        </p:xfrm>
        <a:graphic>
          <a:graphicData uri="http://schemas.openxmlformats.org/drawingml/2006/table">
            <a:tbl>
              <a:tblPr firstRow="1" bandRow="1">
                <a:tableStyleId>{073A0DAA-6AF3-43AB-8588-CEC1D06C72B9}</a:tableStyleId>
              </a:tblPr>
              <a:tblGrid>
                <a:gridCol w="1397000"/>
                <a:gridCol w="1397000"/>
                <a:gridCol w="1397000"/>
                <a:gridCol w="1397000"/>
                <a:gridCol w="1397000"/>
                <a:gridCol w="1397000"/>
              </a:tblGrid>
              <a:tr h="1104900">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Model</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R</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R Square</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β</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F</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b="1" dirty="0">
                          <a:latin typeface="Times New Roman"/>
                          <a:ea typeface="Times New Roman"/>
                          <a:cs typeface="Times New Roman"/>
                        </a:rPr>
                        <a:t>Significance</a:t>
                      </a:r>
                      <a:endParaRPr lang="en-US" sz="1100" dirty="0">
                        <a:latin typeface="Calibri"/>
                        <a:ea typeface="Calibri"/>
                        <a:cs typeface="Times New Roman"/>
                      </a:endParaRPr>
                    </a:p>
                  </a:txBody>
                  <a:tcPr marL="68580" marR="68580" marT="0" marB="0" anchor="b"/>
                </a:tc>
              </a:tr>
              <a:tr h="1104900">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Job satisfaction</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0.611</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0.374</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0.611</a:t>
                      </a:r>
                      <a:endParaRPr lang="en-US" sz="1100" dirty="0">
                        <a:latin typeface="Calibri"/>
                        <a:ea typeface="Calibri"/>
                        <a:cs typeface="Times New Roman"/>
                      </a:endParaRPr>
                    </a:p>
                  </a:txBody>
                  <a:tcPr marL="68580" marR="68580" marT="0" marB="0"/>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29.238</a:t>
                      </a:r>
                      <a:endParaRPr lang="en-US" sz="1100" dirty="0">
                        <a:latin typeface="Calibri"/>
                        <a:ea typeface="Calibri"/>
                        <a:cs typeface="Times New Roman"/>
                      </a:endParaRPr>
                    </a:p>
                  </a:txBody>
                  <a:tcPr marL="68580" marR="68580" marT="0" marB="0" anchor="b"/>
                </a:tc>
                <a:tc>
                  <a:txBody>
                    <a:bodyPr/>
                    <a:lstStyle/>
                    <a:p>
                      <a:pPr marL="0" marR="0" algn="just">
                        <a:lnSpc>
                          <a:spcPct val="200000"/>
                        </a:lnSpc>
                        <a:spcBef>
                          <a:spcPts val="0"/>
                        </a:spcBef>
                        <a:spcAft>
                          <a:spcPts val="0"/>
                        </a:spcAft>
                      </a:pPr>
                      <a:r>
                        <a:rPr lang="en-US" sz="1200" dirty="0">
                          <a:latin typeface="Times New Roman"/>
                          <a:ea typeface="Times New Roman"/>
                          <a:cs typeface="Times New Roman"/>
                        </a:rPr>
                        <a:t>p&lt;0.000</a:t>
                      </a:r>
                      <a:endParaRPr lang="en-US" sz="1100" dirty="0">
                        <a:latin typeface="Calibri"/>
                        <a:ea typeface="Calibri"/>
                        <a:cs typeface="Times New Roman"/>
                      </a:endParaRPr>
                    </a:p>
                  </a:txBody>
                  <a:tcPr marL="68580" marR="68580" marT="0" marB="0" anchor="b"/>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nSpc>
                <a:spcPct val="200000"/>
              </a:lnSpc>
            </a:pPr>
            <a:r>
              <a:rPr lang="en-US" dirty="0" smtClean="0">
                <a:latin typeface="Times New Roman" pitchFamily="18" charset="0"/>
                <a:cs typeface="Times New Roman" pitchFamily="18" charset="0"/>
              </a:rPr>
              <a:t>Data proved the existence of a good relationship in the company</a:t>
            </a:r>
          </a:p>
          <a:p>
            <a:pPr>
              <a:lnSpc>
                <a:spcPct val="200000"/>
              </a:lnSpc>
            </a:pPr>
            <a:r>
              <a:rPr lang="en-US" dirty="0" smtClean="0">
                <a:latin typeface="Times New Roman" pitchFamily="18" charset="0"/>
                <a:cs typeface="Times New Roman" pitchFamily="18" charset="0"/>
              </a:rPr>
              <a:t>From the study there is no limitation in the organization basing to the gender</a:t>
            </a:r>
          </a:p>
          <a:p>
            <a:pPr>
              <a:lnSpc>
                <a:spcPct val="200000"/>
              </a:lnSpc>
            </a:pPr>
            <a:r>
              <a:rPr lang="en-US" dirty="0" smtClean="0">
                <a:latin typeface="Times New Roman" pitchFamily="18" charset="0"/>
                <a:cs typeface="Times New Roman" pitchFamily="18" charset="0"/>
              </a:rPr>
              <a:t>The relationship was very high and quite sufficient basing on the satisfaction</a:t>
            </a:r>
          </a:p>
          <a:p>
            <a:pPr>
              <a:lnSpc>
                <a:spcPct val="200000"/>
              </a:lnSpc>
            </a:pPr>
            <a:r>
              <a:rPr lang="en-US" dirty="0" smtClean="0">
                <a:latin typeface="Times New Roman" pitchFamily="18" charset="0"/>
                <a:cs typeface="Times New Roman" pitchFamily="18" charset="0"/>
              </a:rPr>
              <a:t>Job satisfaction is rated highly impacting the effectiveness  and organization performance</a:t>
            </a:r>
          </a:p>
          <a:p>
            <a:pPr>
              <a:lnSpc>
                <a:spcPct val="200000"/>
              </a:lnSpc>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Discussion</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nSpc>
                <a:spcPct val="200000"/>
              </a:lnSpc>
            </a:pPr>
            <a:r>
              <a:rPr lang="en-US" dirty="0" smtClean="0">
                <a:latin typeface="Times New Roman" pitchFamily="18" charset="0"/>
                <a:cs typeface="Times New Roman" pitchFamily="18" charset="0"/>
              </a:rPr>
              <a:t>Job satisfaction</a:t>
            </a:r>
          </a:p>
          <a:p>
            <a:pPr>
              <a:lnSpc>
                <a:spcPct val="200000"/>
              </a:lnSpc>
            </a:pPr>
            <a:r>
              <a:rPr lang="en-US" dirty="0" smtClean="0">
                <a:latin typeface="Times New Roman" pitchFamily="18" charset="0"/>
                <a:cs typeface="Times New Roman" pitchFamily="18" charset="0"/>
              </a:rPr>
              <a:t>Sufficient relationship</a:t>
            </a:r>
          </a:p>
          <a:p>
            <a:pPr>
              <a:lnSpc>
                <a:spcPct val="200000"/>
              </a:lnSpc>
            </a:pPr>
            <a:r>
              <a:rPr lang="en-US" dirty="0" smtClean="0">
                <a:latin typeface="Times New Roman" pitchFamily="18" charset="0"/>
                <a:cs typeface="Times New Roman" pitchFamily="18" charset="0"/>
              </a:rPr>
              <a:t>Poor relationship at work places has led to rise of challenges.</a:t>
            </a:r>
          </a:p>
          <a:p>
            <a:pPr>
              <a:lnSpc>
                <a:spcPct val="200000"/>
              </a:lnSpc>
            </a:pPr>
            <a:r>
              <a:rPr lang="en-US" dirty="0" smtClean="0">
                <a:latin typeface="Times New Roman" pitchFamily="18" charset="0"/>
                <a:cs typeface="Times New Roman" pitchFamily="18" charset="0"/>
              </a:rPr>
              <a:t> significant relation between the companies workers and citizen behaviors</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Data generalization may e limited </a:t>
            </a:r>
          </a:p>
          <a:p>
            <a:pPr>
              <a:lnSpc>
                <a:spcPct val="200000"/>
              </a:lnSpc>
            </a:pPr>
            <a:r>
              <a:rPr lang="en-US" dirty="0" smtClean="0">
                <a:latin typeface="Times New Roman" pitchFamily="18" charset="0"/>
                <a:cs typeface="Times New Roman" pitchFamily="18" charset="0"/>
              </a:rPr>
              <a:t>The findings indicated the signification of the teams in the organization.</a:t>
            </a:r>
          </a:p>
          <a:p>
            <a:pPr>
              <a:lnSpc>
                <a:spcPct val="200000"/>
              </a:lnSpc>
            </a:pPr>
            <a:r>
              <a:rPr lang="en-US" dirty="0" smtClean="0">
                <a:latin typeface="Times New Roman" pitchFamily="18" charset="0"/>
                <a:cs typeface="Times New Roman" pitchFamily="18" charset="0"/>
              </a:rPr>
              <a:t>People conducting the research had to check the reasons that lead to members commitment.</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Study Implications</a:t>
            </a:r>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The limitation only affected those who worked in Egypt.</a:t>
            </a:r>
          </a:p>
          <a:p>
            <a:pPr>
              <a:lnSpc>
                <a:spcPct val="200000"/>
              </a:lnSpc>
              <a:buNone/>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Limitations For Future Reference</a:t>
            </a:r>
            <a:endParaRPr lang="en-US"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nSpc>
                <a:spcPct val="210000"/>
              </a:lnSpc>
            </a:pPr>
            <a:r>
              <a:rPr lang="en-US" dirty="0" smtClean="0">
                <a:latin typeface="Times New Roman" pitchFamily="18" charset="0"/>
                <a:cs typeface="Times New Roman" pitchFamily="18" charset="0"/>
              </a:rPr>
              <a:t>Employees satisfaction level.</a:t>
            </a:r>
          </a:p>
          <a:p>
            <a:pPr>
              <a:lnSpc>
                <a:spcPct val="210000"/>
              </a:lnSpc>
            </a:pPr>
            <a:r>
              <a:rPr lang="en-US" dirty="0" smtClean="0">
                <a:latin typeface="Times New Roman" pitchFamily="18" charset="0"/>
                <a:cs typeface="Times New Roman" pitchFamily="18" charset="0"/>
              </a:rPr>
              <a:t>Elements identifications of factors that will create job satisfaction among employees.</a:t>
            </a:r>
          </a:p>
          <a:p>
            <a:pPr>
              <a:lnSpc>
                <a:spcPct val="210000"/>
              </a:lnSpc>
            </a:pPr>
            <a:r>
              <a:rPr lang="en-US" dirty="0" smtClean="0">
                <a:latin typeface="Times New Roman" pitchFamily="18" charset="0"/>
                <a:cs typeface="Times New Roman" pitchFamily="18" charset="0"/>
              </a:rPr>
              <a:t>Evaluation of  human relations.</a:t>
            </a:r>
          </a:p>
          <a:p>
            <a:pPr>
              <a:lnSpc>
                <a:spcPct val="210000"/>
              </a:lnSpc>
            </a:pPr>
            <a:r>
              <a:rPr lang="en-US" dirty="0" smtClean="0">
                <a:latin typeface="Times New Roman" pitchFamily="18" charset="0"/>
                <a:cs typeface="Times New Roman" pitchFamily="18" charset="0"/>
              </a:rPr>
              <a:t>Employee concept clarification. </a:t>
            </a:r>
          </a:p>
          <a:p>
            <a:endParaRPr lang="en-US" dirty="0"/>
          </a:p>
        </p:txBody>
      </p:sp>
      <p:sp>
        <p:nvSpPr>
          <p:cNvPr id="2" name="Title 1"/>
          <p:cNvSpPr>
            <a:spLocks noGrp="1"/>
          </p:cNvSpPr>
          <p:nvPr>
            <p:ph type="title"/>
          </p:nvPr>
        </p:nvSpPr>
        <p:spPr/>
        <p:txBody>
          <a:bodyPr>
            <a:normAutofit fontScale="90000"/>
          </a:bodyPr>
          <a:lstStyle/>
          <a:p>
            <a:pPr>
              <a:lnSpc>
                <a:spcPct val="200000"/>
              </a:lnSpc>
            </a:pPr>
            <a:r>
              <a:rPr lang="en-US" dirty="0" smtClean="0">
                <a:latin typeface="Times New Roman" pitchFamily="18" charset="0"/>
                <a:cs typeface="Times New Roman" pitchFamily="18" charset="0"/>
              </a:rPr>
              <a:t>Directions for Future Research</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423</TotalTime>
  <Words>1133</Words>
  <Application>Microsoft Office PowerPoint</Application>
  <PresentationFormat>On-screen Show (4:3)</PresentationFormat>
  <Paragraphs>127</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Inter-Cultural competence</vt:lpstr>
      <vt:lpstr>Abstract</vt:lpstr>
      <vt:lpstr>Slide 3</vt:lpstr>
      <vt:lpstr>INTRODUCTION</vt:lpstr>
      <vt:lpstr>Slide 5</vt:lpstr>
      <vt:lpstr>Literature Review</vt:lpstr>
      <vt:lpstr>Competence Six Clusters</vt:lpstr>
      <vt:lpstr>Intercultural Competence and Organizational Citizenship Behavior </vt:lpstr>
      <vt:lpstr>Job Satisfaction</vt:lpstr>
      <vt:lpstr>Methodology</vt:lpstr>
      <vt:lpstr>Slide 11</vt:lpstr>
      <vt:lpstr>Slide 12</vt:lpstr>
      <vt:lpstr>Slide 13</vt:lpstr>
      <vt:lpstr>Slide 14</vt:lpstr>
      <vt:lpstr>Slide 15</vt:lpstr>
      <vt:lpstr>Discussion</vt:lpstr>
      <vt:lpstr>Conclusion</vt:lpstr>
      <vt:lpstr>Study Implications</vt:lpstr>
      <vt:lpstr>Limitations For Future Reference</vt:lpstr>
      <vt:lpstr>Directions for Future Research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Inter-Cultural Competence, Job Satisfaction and Organizational Citizenship Behaviour.</dc:title>
  <dc:creator>Emmanuel Odhiambo</dc:creator>
  <cp:lastModifiedBy>FRANK</cp:lastModifiedBy>
  <cp:revision>40</cp:revision>
  <dcterms:created xsi:type="dcterms:W3CDTF">2018-10-09T00:13:50Z</dcterms:created>
  <dcterms:modified xsi:type="dcterms:W3CDTF">2018-10-09T07:25:24Z</dcterms:modified>
</cp:coreProperties>
</file>